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0" r:id="rId4"/>
    <p:sldId id="258" r:id="rId5"/>
    <p:sldId id="260" r:id="rId6"/>
    <p:sldId id="259" r:id="rId7"/>
    <p:sldId id="262" r:id="rId8"/>
    <p:sldId id="261" r:id="rId9"/>
    <p:sldId id="266" r:id="rId10"/>
    <p:sldId id="267" r:id="rId11"/>
    <p:sldId id="268" r:id="rId12"/>
    <p:sldId id="264" r:id="rId13"/>
    <p:sldId id="26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4606" autoAdjust="0"/>
    <p:restoredTop sz="86471" autoAdjust="0"/>
  </p:normalViewPr>
  <p:slideViewPr>
    <p:cSldViewPr snapToGrid="0" snapToObjects="1">
      <p:cViewPr varScale="1">
        <p:scale>
          <a:sx n="95" d="100"/>
          <a:sy n="95" d="100"/>
        </p:scale>
        <p:origin x="-3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F3E0-2290-424D-BEAD-519ADD348A1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84AF6-B123-EE4D-AD76-7E92A6368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D3DFC-176C-9546-8E41-7DF24B0DC507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E98E0-C434-6A4F-8E6F-E951457AE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E98E0-C434-6A4F-8E6F-E951457AE3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2272"/>
            <a:ext cx="7772400" cy="646331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EB86A-828D-A444-BD51-DC1F15B15778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6B8BB-9EC2-184A-BD6C-58EA09038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go7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730" y="6356349"/>
            <a:ext cx="365125" cy="365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9041" y="6356350"/>
            <a:ext cx="222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Scott Moss Associates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8747"/>
            <a:ext cx="7772400" cy="1015663"/>
          </a:xfrm>
        </p:spPr>
        <p:txBody>
          <a:bodyPr anchor="ctr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Social Simulation: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Repackaging the same old snake oil?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12967"/>
            <a:ext cx="6400800" cy="6306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Policy models for consultation and collaboration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 water extraction model:</a:t>
            </a:r>
            <a:br>
              <a:rPr lang="en-GB" dirty="0" smtClean="0"/>
            </a:br>
            <a:r>
              <a:rPr lang="en-GB" dirty="0" smtClean="0"/>
              <a:t>Process from evidence</a:t>
            </a:r>
            <a:endParaRPr lang="en-GB" dirty="0"/>
          </a:p>
        </p:txBody>
      </p:sp>
      <p:pic>
        <p:nvPicPr>
          <p:cNvPr id="4" name="Content Placeholder 3" descr="ccd_proces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57" r="-67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Modelling process:</a:t>
            </a:r>
            <a:br>
              <a:rPr lang="en-GB" dirty="0" smtClean="0"/>
            </a:br>
            <a:r>
              <a:rPr lang="en-GB" sz="2222" dirty="0" smtClean="0"/>
              <a:t>Declarative Rule-based Agent Modelling Software (DRAMS)</a:t>
            </a:r>
            <a:endParaRPr lang="en-GB" sz="2222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Rule-based modelling environment implemented in Java</a:t>
            </a:r>
          </a:p>
          <a:p>
            <a:r>
              <a:rPr lang="en-GB" dirty="0" smtClean="0"/>
              <a:t>Integrates with </a:t>
            </a:r>
            <a:r>
              <a:rPr lang="en-GB" dirty="0" err="1" smtClean="0"/>
              <a:t>RePast</a:t>
            </a:r>
            <a:r>
              <a:rPr lang="en-GB" dirty="0" smtClean="0"/>
              <a:t> 3.1 now and prospectively any other Java-based modelling environment or, for example, </a:t>
            </a:r>
            <a:r>
              <a:rPr lang="en-GB" dirty="0" err="1" smtClean="0"/>
              <a:t>NetLogo</a:t>
            </a:r>
            <a:endParaRPr lang="en-GB" dirty="0" smtClean="0"/>
          </a:p>
          <a:p>
            <a:r>
              <a:rPr lang="en-GB" dirty="0" smtClean="0"/>
              <a:t>Efficient because rules compiled within a dependency network rather than with a </a:t>
            </a:r>
            <a:r>
              <a:rPr lang="en-GB" dirty="0" err="1" smtClean="0"/>
              <a:t>rete</a:t>
            </a:r>
            <a:r>
              <a:rPr lang="en-GB" dirty="0" smtClean="0"/>
              <a:t> algorithm</a:t>
            </a:r>
          </a:p>
          <a:p>
            <a:r>
              <a:rPr lang="en-GB" dirty="0" smtClean="0"/>
              <a:t>Conventional rule-based syntax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 water extraction model:</a:t>
            </a:r>
            <a:br>
              <a:rPr lang="en-GB" dirty="0" smtClean="0"/>
            </a:br>
            <a:r>
              <a:rPr lang="en-GB" dirty="0" smtClean="0"/>
              <a:t>Data Dependency Graph (DDG)</a:t>
            </a:r>
            <a:endParaRPr lang="en-GB" dirty="0"/>
          </a:p>
        </p:txBody>
      </p:sp>
      <p:pic>
        <p:nvPicPr>
          <p:cNvPr id="4" name="Content Placeholder 3" descr="water_DD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6891" r="-26891"/>
          <a:stretch>
            <a:fillRect/>
          </a:stretch>
        </p:blipFill>
        <p:spPr>
          <a:xfrm>
            <a:off x="457200" y="1600200"/>
            <a:ext cx="353695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156364" y="1600200"/>
            <a:ext cx="4202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Green ovals: Initialisation facts and facts asserted directly from Java</a:t>
            </a: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rgbClr val="FF6600"/>
                </a:solidFill>
              </a:rPr>
              <a:t>Salmon ovals: Facts asserted by rules</a:t>
            </a: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rgbClr val="3366FF"/>
                </a:solidFill>
              </a:rPr>
              <a:t>Blue lines: Point to rules facts are used in as conditions (on the LHS or “if” part)</a:t>
            </a: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Green lines: Point to facts asserted by rules (on the RHS or “then” part)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Should models be simple?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For:</a:t>
            </a:r>
          </a:p>
          <a:p>
            <a:pPr lvl="1"/>
            <a:r>
              <a:rPr lang="en-GB" dirty="0" smtClean="0"/>
              <a:t>Simpler models easier to understand</a:t>
            </a:r>
          </a:p>
          <a:p>
            <a:pPr lvl="1"/>
            <a:r>
              <a:rPr lang="en-GB" dirty="0" smtClean="0"/>
              <a:t>Simpler</a:t>
            </a:r>
            <a:r>
              <a:rPr lang="en-GB" baseline="0" dirty="0" smtClean="0"/>
              <a:t> models faster to implement in given modelling environment</a:t>
            </a:r>
          </a:p>
          <a:p>
            <a:pPr lvl="0"/>
            <a:r>
              <a:rPr lang="en-GB" dirty="0" smtClean="0"/>
              <a:t>Against:</a:t>
            </a:r>
          </a:p>
          <a:p>
            <a:pPr lvl="1"/>
            <a:r>
              <a:rPr lang="en-GB" dirty="0" smtClean="0"/>
              <a:t>Simplistic</a:t>
            </a:r>
          </a:p>
          <a:p>
            <a:pPr lvl="2"/>
            <a:r>
              <a:rPr lang="en-GB" dirty="0" smtClean="0"/>
              <a:t>Lack of nuance in agent behaviour</a:t>
            </a:r>
          </a:p>
          <a:p>
            <a:pPr lvl="2"/>
            <a:r>
              <a:rPr lang="en-GB" dirty="0" smtClean="0"/>
              <a:t>More likely to leave out important influences</a:t>
            </a:r>
          </a:p>
          <a:p>
            <a:pPr lvl="1"/>
            <a:r>
              <a:rPr lang="en-GB" dirty="0" smtClean="0"/>
              <a:t>Not necessary to understand whole of a complex model</a:t>
            </a:r>
          </a:p>
          <a:p>
            <a:pPr lvl="2"/>
            <a:r>
              <a:rPr lang="en-GB" dirty="0" smtClean="0"/>
              <a:t>Sufficient to understand reasons for specific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more complicated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Technology represented by input-output matrix</a:t>
            </a:r>
          </a:p>
          <a:p>
            <a:pPr lvl="1"/>
            <a:r>
              <a:rPr lang="en-GB" smtClean="0"/>
              <a:t>Basic commodities enter directly or indirectly into the production of all commodities (square, indecomposable matrix)</a:t>
            </a:r>
          </a:p>
          <a:p>
            <a:pPr lvl="1"/>
            <a:r>
              <a:rPr lang="en-GB" smtClean="0"/>
              <a:t>Non-basic commodities are final commodities</a:t>
            </a:r>
          </a:p>
          <a:p>
            <a:r>
              <a:rPr lang="en-GB" smtClean="0"/>
              <a:t>Agent classes</a:t>
            </a:r>
          </a:p>
          <a:p>
            <a:pPr lvl="1"/>
            <a:r>
              <a:rPr lang="en-GB" smtClean="0"/>
              <a:t>Household – buy non-basics, supply labour</a:t>
            </a:r>
          </a:p>
          <a:p>
            <a:pPr lvl="1"/>
            <a:r>
              <a:rPr lang="en-GB" smtClean="0"/>
              <a:t>Firm – buy goods and hire labour to produce goods</a:t>
            </a:r>
          </a:p>
          <a:p>
            <a:pPr lvl="1"/>
            <a:r>
              <a:rPr lang="en-GB" smtClean="0"/>
              <a:t>Government – buys final goods, sells bonds</a:t>
            </a:r>
          </a:p>
          <a:p>
            <a:pPr lvl="1"/>
            <a:r>
              <a:rPr lang="en-GB" smtClean="0"/>
              <a:t>Bank – buys bonds (creating cash) from Gov &amp; Firms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Agent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Choice</a:t>
            </a:r>
          </a:p>
          <a:p>
            <a:pPr lvl="1"/>
            <a:r>
              <a:rPr lang="en-GB" dirty="0" smtClean="0"/>
              <a:t>Select other agents for economic engagement on basis of ongoing quality of experience</a:t>
            </a: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 by formulating mental models</a:t>
            </a:r>
            <a:endParaRPr lang="en-US" sz="3200" dirty="0" smtClean="0"/>
          </a:p>
          <a:p>
            <a:pPr lvl="1"/>
            <a:r>
              <a:rPr lang="en-GB" dirty="0" smtClean="0"/>
              <a:t>Condition </a:t>
            </a:r>
            <a:r>
              <a:rPr lang="en-GB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GB" dirty="0" smtClean="0"/>
              <a:t> action </a:t>
            </a:r>
            <a:r>
              <a:rPr lang="en-GB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GB" dirty="0" smtClean="0"/>
              <a:t> new condition</a:t>
            </a:r>
          </a:p>
          <a:p>
            <a:pPr lvl="1"/>
            <a:r>
              <a:rPr lang="en-GB" dirty="0" smtClean="0"/>
              <a:t>Condition is instantiation of facts on fact bases</a:t>
            </a:r>
          </a:p>
          <a:p>
            <a:pPr lvl="1"/>
            <a:r>
              <a:rPr lang="en-GB" dirty="0" smtClean="0"/>
              <a:t>Action is assertion of fact to fact base</a:t>
            </a:r>
          </a:p>
          <a:p>
            <a:r>
              <a:rPr lang="en-GB" dirty="0" smtClean="0"/>
              <a:t>Choose and evolve mental models on basis of </a:t>
            </a:r>
            <a:r>
              <a:rPr lang="en-GB" smtClean="0"/>
              <a:t>experience</a:t>
            </a:r>
          </a:p>
          <a:p>
            <a:r>
              <a:rPr lang="en-GB" smtClean="0"/>
              <a:t>Develop plans in which consequences expected in one model are the initial conditions of another</a:t>
            </a:r>
          </a:p>
          <a:p>
            <a:pPr lvl="1"/>
            <a:r>
              <a:rPr lang="en-GB" smtClean="0"/>
              <a:t>Produces a sequence of actions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 model DDG</a:t>
            </a:r>
            <a:endParaRPr lang="en-GB" dirty="0"/>
          </a:p>
        </p:txBody>
      </p:sp>
      <p:pic>
        <p:nvPicPr>
          <p:cNvPr id="4" name="Content Placeholder 3" descr="macro_DD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086" r="-67086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Tracing an event</a:t>
            </a:r>
            <a:endParaRPr lang="en-GB" dirty="0"/>
          </a:p>
        </p:txBody>
      </p:sp>
      <p:pic>
        <p:nvPicPr>
          <p:cNvPr id="4" name="Content Placeholder 3" descr="macro_outpu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730" r="-39730"/>
          <a:stretch>
            <a:fillRect/>
          </a:stretch>
        </p:blipFill>
        <p:spPr>
          <a:xfrm>
            <a:off x="457200" y="1600200"/>
            <a:ext cx="8229600" cy="46148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a relevant agent</a:t>
            </a:r>
            <a:endParaRPr lang="en-GB" dirty="0"/>
          </a:p>
        </p:txBody>
      </p:sp>
      <p:pic>
        <p:nvPicPr>
          <p:cNvPr id="5" name="Content Placeholder 4" descr="excel_firm_investmen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284" r="-3284"/>
          <a:stretch>
            <a:fillRect/>
          </a:stretch>
        </p:blipFill>
        <p:spPr>
          <a:xfrm>
            <a:off x="457200" y="1600200"/>
            <a:ext cx="8229600" cy="1828800"/>
          </a:xfrm>
        </p:spPr>
      </p:pic>
      <p:sp>
        <p:nvSpPr>
          <p:cNvPr id="6" name="TextBox 5"/>
          <p:cNvSpPr txBox="1"/>
          <p:nvPr/>
        </p:nvSpPr>
        <p:spPr>
          <a:xfrm>
            <a:off x="2546840" y="3965571"/>
            <a:ext cx="405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Firm-19 is an early firm to stop purchases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Excerpt from trace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[firm-19.Excess demands] "There is excess demand for product-6 of 54194.48092335601 units"</a:t>
            </a:r>
          </a:p>
          <a:p>
            <a:pPr>
              <a:buNone/>
            </a:pPr>
            <a:r>
              <a:rPr lang="en-US" dirty="0" smtClean="0"/>
              <a:t>[firm-19.Stock output constraint] "Max output with current stock of product-0 is 1913.2645900564034"</a:t>
            </a:r>
          </a:p>
          <a:p>
            <a:pPr>
              <a:buNone/>
            </a:pPr>
            <a:r>
              <a:rPr lang="en-US" dirty="0" smtClean="0"/>
              <a:t>[firm-19.Stock output constraint] "Max output with current stock of product-3 is 1638.635111363638"</a:t>
            </a:r>
          </a:p>
          <a:p>
            <a:pPr>
              <a:buNone/>
            </a:pPr>
            <a:r>
              <a:rPr lang="en-US" dirty="0" smtClean="0"/>
              <a:t>[firm-19.Stock output constraint] "Max output with current stock of product-7 is 1306.6565872968433"</a:t>
            </a:r>
          </a:p>
          <a:p>
            <a:pPr>
              <a:buNone/>
            </a:pPr>
            <a:r>
              <a:rPr lang="en-US" dirty="0" smtClean="0"/>
              <a:t>[firm-19.Planned output with sales] "I produce product-6; Current stock is 3676.6963916716013. Minimum desired stock is 10453.252698374747. Planned output is 9389.869481296832."</a:t>
            </a:r>
          </a:p>
          <a:p>
            <a:pPr>
              <a:buNone/>
            </a:pPr>
            <a:r>
              <a:rPr lang="en-US" dirty="0" smtClean="0"/>
              <a:t>[firm-19.Input purchase offer] "Demand for product-3 from supplier firm-3 is 9828.163118306145 at price 32.651660967365814"</a:t>
            </a:r>
          </a:p>
          <a:p>
            <a:pPr>
              <a:buNone/>
            </a:pPr>
            <a:r>
              <a:rPr lang="en-US" dirty="0" smtClean="0"/>
              <a:t>[firm-19.Input purchase offer] "Demand for product-7 from supplier firm-33 is 10879.83541773058 at price 145.41519418889393"</a:t>
            </a:r>
          </a:p>
          <a:p>
            <a:pPr>
              <a:buNone/>
            </a:pPr>
            <a:r>
              <a:rPr lang="en-US" dirty="0" smtClean="0"/>
              <a:t>[firm-19.Input purchase offer] "Demand for product-0 from supplier firm-39 is 15633.003536422842 at price 27.687020317407416"</a:t>
            </a:r>
          </a:p>
          <a:p>
            <a:pPr>
              <a:buNone/>
            </a:pPr>
            <a:r>
              <a:rPr lang="en-US" dirty="0" smtClean="0"/>
              <a:t>[firm-19.Employment offers: insufficient liquidity] "Offer of bond to bank of value 27066.13229537562 to cover wage bill"</a:t>
            </a:r>
          </a:p>
          <a:p>
            <a:pPr>
              <a:buNone/>
            </a:pPr>
            <a:r>
              <a:rPr lang="en-US" dirty="0" smtClean="0"/>
              <a:t>[firm-19.Employment offers: insufficient liquidity] "household-5 is offered employment of 27066.13229537562"</a:t>
            </a:r>
          </a:p>
          <a:p>
            <a:pPr>
              <a:buNone/>
            </a:pPr>
            <a:r>
              <a:rPr lang="en-US" dirty="0" smtClean="0"/>
              <a:t>[firm-19.Agree employment] "household-5 is now employed for 27066.13229537562 at wage rate 1.0"</a:t>
            </a:r>
          </a:p>
          <a:p>
            <a:pPr>
              <a:buNone/>
            </a:pPr>
            <a:r>
              <a:rPr lang="en-US" dirty="0" smtClean="0"/>
              <a:t>[firm-19.Labour output constraint] "Max output with available </a:t>
            </a:r>
            <a:r>
              <a:rPr lang="en-US" dirty="0" err="1" smtClean="0"/>
              <a:t>labour</a:t>
            </a:r>
            <a:r>
              <a:rPr lang="en-US" dirty="0" smtClean="0"/>
              <a:t> is 9389.869481296832"</a:t>
            </a:r>
          </a:p>
          <a:p>
            <a:pPr>
              <a:buNone/>
            </a:pPr>
            <a:r>
              <a:rPr lang="en-US" dirty="0" smtClean="0"/>
              <a:t>[firm-19.Output constraint] "The constrained output is 1306.6565872968433"</a:t>
            </a:r>
          </a:p>
          <a:p>
            <a:pPr>
              <a:buNone/>
            </a:pPr>
            <a:r>
              <a:rPr lang="en-US" dirty="0" smtClean="0"/>
              <a:t>[firm-19.Product output: planned &gt; constrained] "Constrained output is 1306.6565872968433; planned output is 9389.869481296832, actual output is 1306.6565872968433"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old snake oil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Equation-based</a:t>
            </a:r>
          </a:p>
          <a:p>
            <a:r>
              <a:rPr lang="en-GB" dirty="0" smtClean="0"/>
              <a:t>Inspired or constrained by equilibrium concepts</a:t>
            </a:r>
          </a:p>
          <a:p>
            <a:r>
              <a:rPr lang="en-GB" dirty="0" smtClean="0"/>
              <a:t>Stochastic</a:t>
            </a:r>
          </a:p>
          <a:p>
            <a:pPr lvl="1"/>
            <a:r>
              <a:rPr lang="en-GB" dirty="0" smtClean="0"/>
              <a:t>Requires assumption that probabilities sum to 1</a:t>
            </a:r>
          </a:p>
          <a:p>
            <a:pPr lvl="1"/>
            <a:r>
              <a:rPr lang="en-GB" dirty="0" smtClean="0"/>
              <a:t>Implies that all possible outcomes known in advance</a:t>
            </a:r>
          </a:p>
          <a:p>
            <a:r>
              <a:rPr lang="en-GB" dirty="0" smtClean="0"/>
              <a:t>Focus on forecasting</a:t>
            </a:r>
          </a:p>
          <a:p>
            <a:pPr lvl="1"/>
            <a:r>
              <a:rPr lang="en-GB" dirty="0" smtClean="0"/>
              <a:t>Probably never been a correct forecast of a change</a:t>
            </a:r>
          </a:p>
          <a:p>
            <a:pPr lvl="1"/>
            <a:r>
              <a:rPr lang="en-GB" dirty="0" smtClean="0"/>
              <a:t>Probably never been a correct model-based forecast of a policy impact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and interpretation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trace includes links to rules that produced verbal outputs</a:t>
            </a:r>
          </a:p>
          <a:p>
            <a:r>
              <a:rPr lang="en-GB" dirty="0" smtClean="0"/>
              <a:t>The story is that orders were placed for inputs to production but were not filled by suppliers.  As a result, firm-19 was severely constrained in its output well below planned output level.  Excess demands were substantial and could not be met</a:t>
            </a:r>
          </a:p>
          <a:p>
            <a:r>
              <a:rPr lang="en-GB" dirty="0" smtClean="0"/>
              <a:t>Implication to be explored: propagation of excess demands causes economy to collapse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complicated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links from outputs back to documentary evidence we can determine causes for behaviour and whether that behaviour is plausible in relation to evidence</a:t>
            </a:r>
          </a:p>
          <a:p>
            <a:r>
              <a:rPr lang="en-GB" dirty="0" smtClean="0"/>
              <a:t>We do not have to infer outcomes from statistical tests but can explore reasons in detail</a:t>
            </a:r>
          </a:p>
          <a:p>
            <a:r>
              <a:rPr lang="en-GB" dirty="0" smtClean="0"/>
              <a:t>Better understanding that with simple models focused on issues and specific causes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9541" y="1617579"/>
            <a:ext cx="672491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paper draws heavily on the OCOPOMO Project</a:t>
            </a:r>
          </a:p>
          <a:p>
            <a:r>
              <a:rPr lang="en-GB" dirty="0" smtClean="0"/>
              <a:t>OCOPOMO: Open Collaboration and Policy Modelling</a:t>
            </a:r>
          </a:p>
          <a:p>
            <a:endParaRPr lang="en-GB" dirty="0" smtClean="0"/>
          </a:p>
          <a:p>
            <a:r>
              <a:rPr lang="en-GB" dirty="0" smtClean="0"/>
              <a:t>The modelling software reported here has been developed </a:t>
            </a:r>
          </a:p>
          <a:p>
            <a:r>
              <a:rPr lang="en-GB" dirty="0" smtClean="0"/>
              <a:t>by Ulf </a:t>
            </a:r>
            <a:r>
              <a:rPr lang="en-GB" dirty="0" err="1" smtClean="0"/>
              <a:t>Lotzmann</a:t>
            </a:r>
            <a:r>
              <a:rPr lang="en-GB" dirty="0" smtClean="0"/>
              <a:t> of the University of Koblenz with important</a:t>
            </a:r>
          </a:p>
          <a:p>
            <a:r>
              <a:rPr lang="en-GB" dirty="0" smtClean="0"/>
              <a:t>e</a:t>
            </a:r>
            <a:r>
              <a:rPr lang="en-GB" dirty="0" smtClean="0"/>
              <a:t>lements developed by Ruth Meyer.  I contributed the core design</a:t>
            </a:r>
          </a:p>
          <a:p>
            <a:r>
              <a:rPr lang="en-GB" dirty="0" smtClean="0"/>
              <a:t>requirements The marking-up software has been developed principally</a:t>
            </a:r>
          </a:p>
          <a:p>
            <a:r>
              <a:rPr lang="en-GB" dirty="0" smtClean="0"/>
              <a:t>by Sabrina Scherer of the University of Koblenz.</a:t>
            </a:r>
          </a:p>
          <a:p>
            <a:endParaRPr lang="en-GB" dirty="0" smtClean="0"/>
          </a:p>
          <a:p>
            <a:r>
              <a:rPr lang="en-GB" dirty="0" smtClean="0"/>
              <a:t>The overall design of the framework is due to me and </a:t>
            </a:r>
            <a:r>
              <a:rPr lang="en-GB" smtClean="0"/>
              <a:t>to Maria</a:t>
            </a:r>
            <a:endParaRPr lang="en-GB" dirty="0" smtClean="0"/>
          </a:p>
          <a:p>
            <a:r>
              <a:rPr lang="en-GB" dirty="0" err="1" smtClean="0"/>
              <a:t>Wimmer</a:t>
            </a:r>
            <a:r>
              <a:rPr lang="en-GB" dirty="0" smtClean="0"/>
              <a:t> of the University of Koblenz in consultation with members</a:t>
            </a:r>
          </a:p>
          <a:p>
            <a:r>
              <a:rPr lang="en-GB" dirty="0" smtClean="0"/>
              <a:t>of the OCOPOMO Project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0014" y="802105"/>
            <a:ext cx="3443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Acknowledgements</a:t>
            </a:r>
            <a:endParaRPr lang="en-GB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alternative to snake oil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Evidence-based</a:t>
            </a:r>
          </a:p>
          <a:p>
            <a:r>
              <a:rPr lang="en-GB" dirty="0" smtClean="0"/>
              <a:t>Inspired</a:t>
            </a:r>
            <a:r>
              <a:rPr lang="en-GB" baseline="0" dirty="0" smtClean="0"/>
              <a:t> or constrained by independently well validated principles of behaviour and social interaction</a:t>
            </a:r>
          </a:p>
          <a:p>
            <a:r>
              <a:rPr lang="en-GB" baseline="0" dirty="0" smtClean="0"/>
              <a:t>Deterministic but extremely sensitive to initial conditions</a:t>
            </a:r>
          </a:p>
          <a:p>
            <a:r>
              <a:rPr lang="en-GB" baseline="0" dirty="0" smtClean="0"/>
              <a:t>Focus on exploring expectations and perceptions of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Procedural </a:t>
            </a:r>
            <a:r>
              <a:rPr lang="en-GB" dirty="0" err="1" smtClean="0"/>
              <a:t>vs</a:t>
            </a:r>
            <a:r>
              <a:rPr lang="en-GB" dirty="0" smtClean="0"/>
              <a:t> declarative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Procedural</a:t>
            </a:r>
            <a:r>
              <a:rPr lang="en-GB" baseline="0" dirty="0" smtClean="0"/>
              <a:t> modelling</a:t>
            </a:r>
          </a:p>
          <a:p>
            <a:pPr lvl="1"/>
            <a:r>
              <a:rPr lang="en-GB" dirty="0" smtClean="0"/>
              <a:t>The process is specified in advance</a:t>
            </a:r>
          </a:p>
          <a:p>
            <a:pPr lvl="2"/>
            <a:r>
              <a:rPr lang="en-GB" dirty="0" smtClean="0"/>
              <a:t>Examples are utility and profit maximisation algorithms</a:t>
            </a:r>
            <a:r>
              <a:rPr lang="en-GB" baseline="0" dirty="0" smtClean="0"/>
              <a:t> as descriptions of behaviour</a:t>
            </a:r>
          </a:p>
          <a:p>
            <a:pPr lvl="2"/>
            <a:r>
              <a:rPr lang="en-GB" dirty="0" smtClean="0"/>
              <a:t>Process not affected by current state</a:t>
            </a:r>
          </a:p>
          <a:p>
            <a:r>
              <a:rPr lang="en-GB" dirty="0" smtClean="0"/>
              <a:t>Declarative modelling</a:t>
            </a:r>
          </a:p>
          <a:p>
            <a:pPr lvl="1"/>
            <a:r>
              <a:rPr lang="en-GB" dirty="0" smtClean="0"/>
              <a:t>The process emerges as a consequence of the state</a:t>
            </a:r>
          </a:p>
          <a:p>
            <a:pPr lvl="2"/>
            <a:r>
              <a:rPr lang="en-GB" dirty="0" smtClean="0"/>
              <a:t>Examples to follow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Equation-based </a:t>
            </a:r>
            <a:r>
              <a:rPr lang="en-GB" dirty="0" err="1" smtClean="0"/>
              <a:t>vs</a:t>
            </a:r>
            <a:r>
              <a:rPr lang="en-GB" dirty="0" smtClean="0"/>
              <a:t> rule-based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Equation-based modelling</a:t>
            </a:r>
          </a:p>
          <a:p>
            <a:pPr lvl="1"/>
            <a:r>
              <a:rPr lang="en-GB" dirty="0" smtClean="0"/>
              <a:t>Numerical inputs and outputs</a:t>
            </a:r>
          </a:p>
          <a:p>
            <a:pPr lvl="1"/>
            <a:r>
              <a:rPr lang="en-GB" dirty="0" smtClean="0"/>
              <a:t>Inherently qualitative features must be represented numerically</a:t>
            </a:r>
          </a:p>
          <a:p>
            <a:pPr lvl="0"/>
            <a:r>
              <a:rPr lang="en-GB" dirty="0" smtClean="0"/>
              <a:t>Rule-based modelling</a:t>
            </a:r>
          </a:p>
          <a:p>
            <a:pPr lvl="1"/>
            <a:r>
              <a:rPr lang="en-GB" dirty="0" smtClean="0"/>
              <a:t>Allows for both numbers and linguistic terms as inputs and outputs</a:t>
            </a:r>
          </a:p>
          <a:p>
            <a:pPr lvl="1"/>
            <a:r>
              <a:rPr lang="en-GB" dirty="0" smtClean="0"/>
              <a:t>Much</a:t>
            </a:r>
            <a:r>
              <a:rPr lang="en-GB" baseline="0" dirty="0" smtClean="0"/>
              <a:t> easier to produce verbal stories as outputs from rule-based simulation models</a:t>
            </a:r>
          </a:p>
          <a:p>
            <a:pPr lvl="1"/>
            <a:r>
              <a:rPr lang="en-GB" baseline="0" dirty="0" smtClean="0"/>
              <a:t>Can also produce numerical outputs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Purpose of declarative, </a:t>
            </a:r>
            <a:br>
              <a:rPr lang="en-GB" dirty="0" smtClean="0"/>
            </a:br>
            <a:r>
              <a:rPr lang="en-GB" dirty="0" smtClean="0"/>
              <a:t>rule- and evidence-based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Precision</a:t>
            </a:r>
          </a:p>
          <a:p>
            <a:r>
              <a:rPr lang="en-GB" dirty="0" smtClean="0"/>
              <a:t>Scenario development</a:t>
            </a:r>
          </a:p>
          <a:p>
            <a:pPr lvl="1"/>
            <a:r>
              <a:rPr lang="en-GB" dirty="0" smtClean="0"/>
              <a:t>Linking stakeholders’ narratives and simulation model design and outputs.</a:t>
            </a:r>
          </a:p>
          <a:p>
            <a:r>
              <a:rPr lang="en-GB" dirty="0" smtClean="0"/>
              <a:t>Exploration of perceptions and expectations of stakeholders</a:t>
            </a:r>
          </a:p>
          <a:p>
            <a:pPr lvl="1"/>
            <a:r>
              <a:rPr lang="en-GB" dirty="0" smtClean="0"/>
              <a:t>Assessing plausibility of assumptions in relation to </a:t>
            </a:r>
            <a:r>
              <a:rPr lang="en-GB" dirty="0" smtClean="0"/>
              <a:t>evidence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Linking</a:t>
            </a:r>
            <a:r>
              <a:rPr lang="en-GB" baseline="0" dirty="0" smtClean="0"/>
              <a:t> evidence to models to outputs</a:t>
            </a:r>
            <a:endParaRPr lang="en-GB" dirty="0"/>
          </a:p>
        </p:txBody>
      </p:sp>
      <p:pic>
        <p:nvPicPr>
          <p:cNvPr id="6" name="Content Placeholder 5" descr="flow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446" b="-354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 water extraction model</a:t>
            </a:r>
            <a:br>
              <a:rPr lang="en-GB" dirty="0" smtClean="0"/>
            </a:br>
            <a:r>
              <a:rPr lang="en-GB" dirty="0" smtClean="0"/>
              <a:t>Structure from evidence</a:t>
            </a:r>
            <a:endParaRPr lang="en-GB" dirty="0"/>
          </a:p>
        </p:txBody>
      </p:sp>
      <p:pic>
        <p:nvPicPr>
          <p:cNvPr id="4" name="Content Placeholder 3" descr="water_ontolog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85" r="-1078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A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SMA.potx</Template>
  <TotalTime>477</TotalTime>
  <Words>1178</Words>
  <Application>Microsoft Macintosh PowerPoint</Application>
  <PresentationFormat>On-screen Show (4:3)</PresentationFormat>
  <Paragraphs>122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SMA</vt:lpstr>
      <vt:lpstr>Social Simulation: Repackaging the same old snake oil?</vt:lpstr>
      <vt:lpstr>The old snake oil</vt:lpstr>
      <vt:lpstr>Slide 3</vt:lpstr>
      <vt:lpstr>An alternative to snake oil</vt:lpstr>
      <vt:lpstr>Procedural vs declarative modelling</vt:lpstr>
      <vt:lpstr>Equation-based vs rule-based modelling</vt:lpstr>
      <vt:lpstr>Purpose of declarative,  rule- and evidence-based models</vt:lpstr>
      <vt:lpstr> Linking evidence to models to outputs</vt:lpstr>
      <vt:lpstr>Simple water extraction model Structure from evidence</vt:lpstr>
      <vt:lpstr>Simple water extraction model: Process from evidence</vt:lpstr>
      <vt:lpstr>Modelling process: Declarative Rule-based Agent Modelling Software (DRAMS)</vt:lpstr>
      <vt:lpstr>Simple water extraction model: Data Dependency Graph (DDG)</vt:lpstr>
      <vt:lpstr>Should models be simple?</vt:lpstr>
      <vt:lpstr>A more complicated model</vt:lpstr>
      <vt:lpstr>Agent behaviour</vt:lpstr>
      <vt:lpstr>Macro model DDG</vt:lpstr>
      <vt:lpstr>Tracing an event</vt:lpstr>
      <vt:lpstr>Identify a relevant agent</vt:lpstr>
      <vt:lpstr>Excerpt from trace</vt:lpstr>
      <vt:lpstr>Link and interpretation</vt:lpstr>
      <vt:lpstr>Benefits of complicated models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Simulation: Repackaging the same old snake oil?</dc:title>
  <dc:creator>Scott Moss</dc:creator>
  <cp:lastModifiedBy>Scott Moss</cp:lastModifiedBy>
  <cp:revision>15</cp:revision>
  <dcterms:created xsi:type="dcterms:W3CDTF">2011-11-16T10:18:01Z</dcterms:created>
  <dcterms:modified xsi:type="dcterms:W3CDTF">2011-11-16T13:28:26Z</dcterms:modified>
</cp:coreProperties>
</file>